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verage"/>
      <p:regular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hikJItPePKDglccSaxFBVkAXO2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3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4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" name="Google Shape;21;p3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0" Type="http://schemas.openxmlformats.org/officeDocument/2006/relationships/image" Target="../media/image37.png"/><Relationship Id="rId9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88.png"/><Relationship Id="rId5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Relationship Id="rId5" Type="http://schemas.openxmlformats.org/officeDocument/2006/relationships/image" Target="../media/image8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40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1300" y="-37750"/>
            <a:ext cx="9613857" cy="61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1761200" y="-37750"/>
            <a:ext cx="5059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238"/>
              <a:buNone/>
            </a:pPr>
            <a:r>
              <a:rPr lang="es" sz="5600">
                <a:solidFill>
                  <a:srgbClr val="FFFFFF"/>
                </a:solidFill>
                <a:highlight>
                  <a:srgbClr val="D91F2D"/>
                </a:highlight>
                <a:latin typeface="Impact"/>
                <a:ea typeface="Impact"/>
                <a:cs typeface="Impact"/>
                <a:sym typeface="Impact"/>
              </a:rPr>
              <a:t>  Clarín   miente</a:t>
            </a:r>
            <a:endParaRPr sz="5600">
              <a:solidFill>
                <a:srgbClr val="FFFFFF"/>
              </a:solidFill>
              <a:highlight>
                <a:srgbClr val="D91F2D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248450" y="4048300"/>
            <a:ext cx="205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Gallardo Agustín</a:t>
            </a:r>
            <a:endParaRPr b="0" i="0" sz="2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Kalapuj Sol Ailen</a:t>
            </a:r>
            <a:endParaRPr b="0" i="0" sz="2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Mosca Fiorella</a:t>
            </a:r>
            <a:endParaRPr b="0" i="0" sz="2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C9C9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/>
        </p:nvSpPr>
        <p:spPr>
          <a:xfrm>
            <a:off x="75675" y="281650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Alberto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75675" y="64565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Mauricio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Macri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050" y="645650"/>
            <a:ext cx="1828000" cy="1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 txBox="1"/>
          <p:nvPr/>
        </p:nvSpPr>
        <p:spPr>
          <a:xfrm>
            <a:off x="1698025" y="260200"/>
            <a:ext cx="6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3588100" y="2602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5727575" y="2602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7706150" y="2602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325" y="629500"/>
            <a:ext cx="1860300" cy="1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4326" y="629500"/>
            <a:ext cx="1860300" cy="1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9313" y="645650"/>
            <a:ext cx="1828000" cy="1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9325" y="2800350"/>
            <a:ext cx="1860300" cy="1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4325" y="2800350"/>
            <a:ext cx="1828000" cy="1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9325" y="2816500"/>
            <a:ext cx="1828000" cy="182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4050" y="2816500"/>
            <a:ext cx="1828000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3556425" y="288450"/>
            <a:ext cx="2179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>
                <a:latin typeface="Impact"/>
                <a:ea typeface="Impact"/>
                <a:cs typeface="Impact"/>
                <a:sym typeface="Impact"/>
              </a:rPr>
              <a:t>Pautas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10109" l="15484" r="12958" t="17415"/>
          <a:stretch/>
        </p:blipFill>
        <p:spPr>
          <a:xfrm>
            <a:off x="5988162" y="1844275"/>
            <a:ext cx="2712525" cy="21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6194363" y="1310875"/>
            <a:ext cx="2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Alberto  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4">
            <a:alphaModFix/>
          </a:blip>
          <a:srcRect b="11324" l="14192" r="11269" t="12624"/>
          <a:stretch/>
        </p:blipFill>
        <p:spPr>
          <a:xfrm>
            <a:off x="3196550" y="1792162"/>
            <a:ext cx="2746875" cy="2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/>
          <p:nvPr/>
        </p:nvSpPr>
        <p:spPr>
          <a:xfrm>
            <a:off x="3666238" y="1310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Mauricio Macri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5">
            <a:alphaModFix/>
          </a:blip>
          <a:srcRect b="11565" l="16563" r="13928" t="15958"/>
          <a:stretch/>
        </p:blipFill>
        <p:spPr>
          <a:xfrm>
            <a:off x="380350" y="1844275"/>
            <a:ext cx="2561450" cy="21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/>
        </p:nvSpPr>
        <p:spPr>
          <a:xfrm>
            <a:off x="890524" y="1310875"/>
            <a:ext cx="15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1131600" y="60425"/>
            <a:ext cx="6880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>
                <a:latin typeface="Impact"/>
                <a:ea typeface="Impact"/>
                <a:cs typeface="Impact"/>
                <a:sym typeface="Impact"/>
              </a:rPr>
              <a:t>Entonces… ¿Clarín miente?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311700" y="3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Positividad en días de crisis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5883" l="8232" r="9603" t="11478"/>
          <a:stretch/>
        </p:blipFill>
        <p:spPr>
          <a:xfrm>
            <a:off x="311700" y="3020825"/>
            <a:ext cx="3608374" cy="21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7194" l="6375" r="9738" t="10194"/>
          <a:stretch/>
        </p:blipFill>
        <p:spPr>
          <a:xfrm>
            <a:off x="345475" y="925575"/>
            <a:ext cx="3574600" cy="20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>
            <p:ph type="title"/>
          </p:nvPr>
        </p:nvSpPr>
        <p:spPr>
          <a:xfrm>
            <a:off x="1247163" y="397575"/>
            <a:ext cx="1407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Media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9" name="Google Shape;189;p13"/>
          <p:cNvSpPr txBox="1"/>
          <p:nvPr>
            <p:ph type="title"/>
          </p:nvPr>
        </p:nvSpPr>
        <p:spPr>
          <a:xfrm>
            <a:off x="6173650" y="479125"/>
            <a:ext cx="1407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Mediana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5717" l="7947" r="9352" t="10927"/>
          <a:stretch/>
        </p:blipFill>
        <p:spPr>
          <a:xfrm>
            <a:off x="5255075" y="2991375"/>
            <a:ext cx="3451725" cy="2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 rotWithShape="1">
          <a:blip r:embed="rId6">
            <a:alphaModFix/>
          </a:blip>
          <a:srcRect b="6053" l="8373" r="9537" t="11115"/>
          <a:stretch/>
        </p:blipFill>
        <p:spPr>
          <a:xfrm>
            <a:off x="5271976" y="951625"/>
            <a:ext cx="3451725" cy="20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1131600" y="2494225"/>
            <a:ext cx="68808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>
                <a:latin typeface="Impact"/>
                <a:ea typeface="Impact"/>
                <a:cs typeface="Impact"/>
                <a:sym typeface="Impact"/>
              </a:rPr>
              <a:t>Positividad de los titulares de cada diario en días de alta inflación por gobierno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8DC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725" y="333750"/>
            <a:ext cx="2314050" cy="23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5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Alberto Fernández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25" y="2732575"/>
            <a:ext cx="2390100" cy="2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650" y="2732575"/>
            <a:ext cx="2390100" cy="2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650" y="333750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8DC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Alberto Fernández (+)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25" y="3620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25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65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650" y="362025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A61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Mauricio Macri</a:t>
            </a:r>
            <a:r>
              <a:rPr b="1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25" y="400200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650" y="400200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9325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65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A61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Mauricio Macri</a:t>
            </a:r>
            <a:r>
              <a:rPr b="1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(+)</a:t>
            </a:r>
            <a:endParaRPr b="1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000" y="400201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651" y="400200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800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265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Fernández 2do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000" y="333750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3275" y="2732575"/>
            <a:ext cx="2390100" cy="2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800" y="2753400"/>
            <a:ext cx="2390100" cy="2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2300" y="333750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1847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265500" y="120475"/>
            <a:ext cx="40452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Motivación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950" y="0"/>
            <a:ext cx="515107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-65475" y="936500"/>
            <a:ext cx="4338300" cy="4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Cooperativas de Quilmes.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Gasoducto Nestor Kirchner.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El salario mínimo garantizado para los docentes a nivel nacional llegará a 68.400 pesos por mes.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Inflación.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Boleta única.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Dólar + $230.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¿Argenzuela?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Avión Iraní 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Salarió (SMVM) debajo de la línea de pobreza.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Cepo al cepo.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Migración Argentina.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Consejo de la magistratura.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Olivos gate.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Dios es argentino.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El presidente Alberto Fernández llegó a la Ciudad de México en el avión del jugador de fútbol Lionel Messi.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mpact"/>
              <a:buChar char="●"/>
            </a:pPr>
            <a:r>
              <a:rPr lang="es" sz="2000">
                <a:latin typeface="Impact"/>
                <a:ea typeface="Impact"/>
                <a:cs typeface="Impact"/>
                <a:sym typeface="Impact"/>
              </a:rPr>
              <a:t>…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/>
        </p:nvSpPr>
        <p:spPr>
          <a:xfrm>
            <a:off x="3453000" y="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Fernández 2do (+)</a:t>
            </a:r>
            <a:endParaRPr b="1" i="0" sz="1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0" y="40020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-12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4539425" y="3337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4539425" y="273257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00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650" y="2808625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650" y="333750"/>
            <a:ext cx="231405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8000" y="400200"/>
            <a:ext cx="2314050" cy="23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679B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Fernández 1ro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3" name="Google Shape;28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0" y="1149475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175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525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679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Fernández 1ro (+)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3263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1250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487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Nestor Kirchner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625" y="1191100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1250" y="1191100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58475"/>
            <a:ext cx="2689350" cy="2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487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Nestor Kirchner (+)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6" name="Google Shape;3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1100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175" y="1191100"/>
            <a:ext cx="2689350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6350" y="1191100"/>
            <a:ext cx="2689350" cy="2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Eduardo Duhalde (-)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175" y="1191100"/>
            <a:ext cx="2710762" cy="271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750" y="1191100"/>
            <a:ext cx="2710750" cy="27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00" y="1191100"/>
            <a:ext cx="2787350" cy="2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/>
        </p:nvSpPr>
        <p:spPr>
          <a:xfrm>
            <a:off x="3453000" y="188825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Eduardo Duhalde (+)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255625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3452838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6612200" y="673650"/>
            <a:ext cx="22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1100"/>
            <a:ext cx="2710750" cy="27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2575" y="1191100"/>
            <a:ext cx="2710750" cy="27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7750" y="1191100"/>
            <a:ext cx="2710750" cy="27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0" y="51200"/>
            <a:ext cx="9144000" cy="20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6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Generación de titulares</a:t>
            </a:r>
            <a:endParaRPr sz="6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65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usando redes neuronales</a:t>
            </a:r>
            <a:endParaRPr sz="65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idx="1" type="body"/>
          </p:nvPr>
        </p:nvSpPr>
        <p:spPr>
          <a:xfrm>
            <a:off x="14700" y="0"/>
            <a:ext cx="9114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136415"/>
              <a:buNone/>
            </a:pPr>
            <a:r>
              <a:rPr lang="es" sz="1885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sz="1885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Macri brilló con los datos por la confianza.</a:t>
            </a:r>
            <a:endParaRPr sz="16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Cristina Kirchner y Carlos Relaciones de presos de la carga de los pesos de la Ciudad y el paro del secreto del mundo.</a:t>
            </a:r>
            <a:endParaRPr sz="16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Alberto Fernández: "El cierre de la política" y el paro de la campaña de un control de la pandemia</a:t>
            </a:r>
            <a:endParaRPr sz="16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6415"/>
              <a:buNone/>
            </a:pPr>
            <a:r>
              <a:rPr lang="es" sz="1885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sz="1885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Mauricio Macri por la estrategia con el caso de la Liga de la Liga Profesional El espacio de la provincia de la Selección</a:t>
            </a:r>
            <a:endParaRPr sz="1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Cristina Kirchner en la causa de Boca-Argentina a la absolución de estrellas de la policía de Milagro</a:t>
            </a:r>
            <a:endParaRPr sz="1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Alberto Fernández y el ataque de los analizadores</a:t>
            </a:r>
            <a:endParaRPr sz="1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6415"/>
              <a:buNone/>
            </a:pPr>
            <a:r>
              <a:rPr lang="es" sz="1885">
                <a:solidFill>
                  <a:srgbClr val="9FC5E8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sz="1885">
              <a:solidFill>
                <a:srgbClr val="9FC5E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9FC5E8"/>
                </a:solidFill>
                <a:latin typeface="Impact"/>
                <a:ea typeface="Impact"/>
                <a:cs typeface="Impact"/>
                <a:sym typeface="Impact"/>
              </a:rPr>
              <a:t>Mauricio: "El país a la respondía”</a:t>
            </a:r>
            <a:endParaRPr sz="1600">
              <a:solidFill>
                <a:srgbClr val="9FC5E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9FC5E8"/>
                </a:solidFill>
                <a:latin typeface="Impact"/>
                <a:ea typeface="Impact"/>
                <a:cs typeface="Impact"/>
                <a:sym typeface="Impact"/>
              </a:rPr>
              <a:t>Cristina Kirchner que la causa de la nada Coronavirus|Actualidad económica</a:t>
            </a:r>
            <a:endParaRPr sz="1600">
              <a:solidFill>
                <a:srgbClr val="9FC5E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9FC5E8"/>
                </a:solidFill>
                <a:latin typeface="Impact"/>
                <a:ea typeface="Impact"/>
                <a:cs typeface="Impact"/>
                <a:sym typeface="Impact"/>
              </a:rPr>
              <a:t>Alberto a la contra del extravío a la pueda intendentes</a:t>
            </a:r>
            <a:endParaRPr sz="1600">
              <a:solidFill>
                <a:srgbClr val="9FC5E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6415"/>
              <a:buNone/>
            </a:pPr>
            <a:r>
              <a:rPr lang="es" sz="1885">
                <a:solidFill>
                  <a:srgbClr val="E6B8AF"/>
                </a:solidFill>
                <a:latin typeface="Impact"/>
                <a:ea typeface="Impact"/>
                <a:cs typeface="Impact"/>
                <a:sym typeface="Impact"/>
              </a:rPr>
              <a:t>Crónica</a:t>
            </a:r>
            <a:endParaRPr sz="1885">
              <a:solidFill>
                <a:srgbClr val="E6B8A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E6B8AF"/>
                </a:solidFill>
                <a:latin typeface="Impact"/>
                <a:ea typeface="Impact"/>
                <a:cs typeface="Impact"/>
                <a:sym typeface="Impact"/>
              </a:rPr>
              <a:t>Mauricio Macri participó de la cordillera </a:t>
            </a:r>
            <a:endParaRPr sz="1600">
              <a:solidFill>
                <a:srgbClr val="E6B8A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0714"/>
              <a:buNone/>
            </a:pPr>
            <a:r>
              <a:rPr lang="es" sz="1600">
                <a:solidFill>
                  <a:srgbClr val="E6B8AF"/>
                </a:solidFill>
                <a:latin typeface="Impact"/>
                <a:ea typeface="Impact"/>
                <a:cs typeface="Impact"/>
                <a:sym typeface="Impact"/>
              </a:rPr>
              <a:t>Cristina Kirchner llegó a controlar las provincias para el gobierno de acuerdo</a:t>
            </a:r>
            <a:endParaRPr sz="1600">
              <a:solidFill>
                <a:srgbClr val="E6B8A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60714"/>
              <a:buNone/>
            </a:pPr>
            <a:r>
              <a:rPr lang="es" sz="1600">
                <a:solidFill>
                  <a:srgbClr val="E6B8AF"/>
                </a:solidFill>
                <a:latin typeface="Impact"/>
                <a:ea typeface="Impact"/>
                <a:cs typeface="Impact"/>
                <a:sym typeface="Impact"/>
              </a:rPr>
              <a:t>Alberto Fernández avanza en el país</a:t>
            </a:r>
            <a:endParaRPr>
              <a:solidFill>
                <a:srgbClr val="E6B8A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1137275" y="1177100"/>
            <a:ext cx="64170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820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Conclusiones</a:t>
            </a:r>
            <a:endParaRPr sz="820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 rotWithShape="1">
          <a:blip r:embed="rId3">
            <a:alphaModFix/>
          </a:blip>
          <a:srcRect b="0" l="0" r="0" t="58824"/>
          <a:stretch/>
        </p:blipFill>
        <p:spPr>
          <a:xfrm>
            <a:off x="3987975" y="3173075"/>
            <a:ext cx="5029200" cy="12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3987975" y="4462600"/>
            <a:ext cx="502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Fuente: </a:t>
            </a:r>
            <a:r>
              <a:rPr b="1" i="0" lang="es" sz="9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Revista Mexicana de Sociología Vol. 56, No. 3 (Jul. - Sep., 1994), pp. 23-58 (36 pages)</a:t>
            </a:r>
            <a:endParaRPr b="1" i="0" sz="9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Published By: Universidad Nacional Autónoma de México</a:t>
            </a:r>
            <a:endParaRPr b="0" i="0" sz="9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623400" y="103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11">
                <a:latin typeface="Impact"/>
                <a:ea typeface="Impact"/>
                <a:cs typeface="Impact"/>
                <a:sym typeface="Impact"/>
              </a:rPr>
              <a:t>    </a:t>
            </a:r>
            <a:r>
              <a:rPr lang="es" sz="4211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Los medios y la política</a:t>
            </a:r>
            <a:endParaRPr sz="4211"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9803"/>
              <a:buNone/>
            </a:pPr>
            <a:r>
              <a:rPr lang="es" sz="1500">
                <a:solidFill>
                  <a:srgbClr val="4C3314"/>
                </a:solidFill>
                <a:latin typeface="Impact"/>
                <a:ea typeface="Impact"/>
                <a:cs typeface="Impact"/>
                <a:sym typeface="Impact"/>
              </a:rPr>
              <a:t>Los medios de comunicación de masas son decisivos en la formación de la opinión pública. </a:t>
            </a:r>
            <a:endParaRPr sz="1500"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803"/>
              <a:buNone/>
            </a:pPr>
            <a:r>
              <a:rPr lang="es" sz="1500">
                <a:solidFill>
                  <a:srgbClr val="4C3314"/>
                </a:solidFill>
                <a:latin typeface="Impact"/>
                <a:ea typeface="Impact"/>
                <a:cs typeface="Impact"/>
                <a:sym typeface="Impact"/>
              </a:rPr>
              <a:t>El poder y la política se deciden en el proceso de construcción de la mente humana a través de la comunicación. </a:t>
            </a:r>
            <a:endParaRPr sz="1500"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803"/>
              <a:buNone/>
            </a:pPr>
            <a:r>
              <a:rPr lang="es" sz="1500">
                <a:solidFill>
                  <a:srgbClr val="4C3314"/>
                </a:solidFill>
                <a:latin typeface="Impact"/>
                <a:ea typeface="Impact"/>
                <a:cs typeface="Impact"/>
                <a:sym typeface="Impact"/>
              </a:rPr>
              <a:t>La opinión pública condiciona la decisión política.</a:t>
            </a:r>
            <a:endParaRPr sz="1500"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803"/>
              <a:buNone/>
            </a:pPr>
            <a:r>
              <a:rPr lang="es" sz="1500">
                <a:solidFill>
                  <a:srgbClr val="4C3314"/>
                </a:solidFill>
                <a:latin typeface="Impact"/>
                <a:ea typeface="Impact"/>
                <a:cs typeface="Impact"/>
                <a:sym typeface="Impact"/>
              </a:rPr>
              <a:t>La política se basa en la comunicación socializada y en la capacidad para influir en la opinión de las personas.</a:t>
            </a:r>
            <a:endParaRPr sz="1500"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803"/>
              <a:buNone/>
            </a:pPr>
            <a:r>
              <a:rPr lang="es" sz="1500">
                <a:solidFill>
                  <a:srgbClr val="4C3314"/>
                </a:solidFill>
                <a:latin typeface="Impact"/>
                <a:ea typeface="Impact"/>
                <a:cs typeface="Impact"/>
                <a:sym typeface="Impact"/>
              </a:rPr>
              <a:t>El canal de comunicación más importante entre el sistema político y los ciudadanos es el sistema de los medios de comunicación de masas.</a:t>
            </a:r>
            <a:endParaRPr sz="1500"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>
              <a:solidFill>
                <a:srgbClr val="4C331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Torturar cuerpos es menos efectivo que moldear mentes.</a:t>
            </a:r>
            <a:endParaRPr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La forma en que la gente piensa determina el destino de las normas y valores sobre los que se construyen las sociedades.</a:t>
            </a:r>
            <a:endParaRPr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El poder se decide cada vez más en un espacio de comunicación multimodal. </a:t>
            </a:r>
            <a:endParaRPr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El poder hoy en día es el poder de la comunicación.</a:t>
            </a:r>
            <a:endParaRPr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>
                <a:solidFill>
                  <a:srgbClr val="167B8F"/>
                </a:solidFill>
                <a:latin typeface="Impact"/>
                <a:ea typeface="Impact"/>
                <a:cs typeface="Impact"/>
                <a:sym typeface="Impact"/>
              </a:rPr>
              <a:t>La comunicación y la información han constituido fuentes fundamentales de poder y contrapoder, de dominación y de cambio social.</a:t>
            </a:r>
            <a:endParaRPr>
              <a:solidFill>
                <a:srgbClr val="167B8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36525" y="4626975"/>
            <a:ext cx="823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Fuentes: </a:t>
            </a:r>
            <a:r>
              <a:rPr b="1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CURRAN, J. (2002)</a:t>
            </a: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. Media and power. Londres: Routledge. </a:t>
            </a:r>
            <a:r>
              <a:rPr b="0" i="0" lang="es" sz="900" u="sng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ANNENBERG RESEARCH NETWORK ON INTERNATIONAL COMMUNICATION (2006)</a:t>
            </a: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. International Workshop on Horizontal Networks of Communication. Los Angeles, CA, 5-7 de octubre. </a:t>
            </a:r>
            <a:r>
              <a:rPr b="0" i="0" lang="es" sz="900" u="sng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ARSENAULT, A. </a:t>
            </a: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Scandal politics and the media: a global accounting. Ensayo. Los Angeles: Annenberg Center for Communication. </a:t>
            </a:r>
            <a:r>
              <a:rPr b="1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BARBER, B. R.. </a:t>
            </a: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The decline of capitalism and the infantalist ethos. Nueva York: Norton. </a:t>
            </a:r>
            <a:r>
              <a:rPr b="0" i="0" lang="es" sz="900" u="sng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BECK, U. (2006). </a:t>
            </a:r>
            <a:r>
              <a:rPr b="0" i="0" lang="es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Power in the global age. Cambridge: Polity</a:t>
            </a:r>
            <a:endParaRPr b="0" i="0" sz="9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title"/>
          </p:nvPr>
        </p:nvSpPr>
        <p:spPr>
          <a:xfrm>
            <a:off x="298500" y="1635000"/>
            <a:ext cx="85470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1300">
                <a:latin typeface="Impact"/>
                <a:ea typeface="Impact"/>
                <a:cs typeface="Impact"/>
                <a:sym typeface="Impact"/>
              </a:rPr>
              <a:t>¡Gracias!</a:t>
            </a:r>
            <a:endParaRPr sz="113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3730800" y="158000"/>
            <a:ext cx="1682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Datos</a:t>
            </a:r>
            <a:endParaRPr sz="4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19492" l="0" r="3119" t="18248"/>
          <a:stretch/>
        </p:blipFill>
        <p:spPr>
          <a:xfrm>
            <a:off x="2252986" y="3526424"/>
            <a:ext cx="2054751" cy="13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476300" y="829975"/>
            <a:ext cx="8333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Pautas: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Página oficial del gobierno de la nación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Dólar: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Banco central de la República Argentina (oficial) 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Ámbito financiero (blue)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Noticias: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Diario Clarín          (05 de Marzo del 2002 - 30 de Mayo del 2022)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Diario La Nación  (05 de Marzo del 2002 - 30 de Mayo del 2022)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Diario Página 12  (05 de Marzo del 2002 - 30 de Mayo del 2022)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Diario Crónica      (15 de Julio del 2016 - 30 de Mayo del 2022)</a:t>
            </a:r>
            <a:endParaRPr b="0" i="0" sz="1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 b="19331" l="4940" r="4076" t="18610"/>
          <a:stretch/>
        </p:blipFill>
        <p:spPr>
          <a:xfrm>
            <a:off x="6110425" y="897925"/>
            <a:ext cx="2699651" cy="4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0443" y="1576393"/>
            <a:ext cx="889625" cy="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6">
            <a:alphaModFix/>
          </a:blip>
          <a:srcRect b="5102" l="4924" r="5202" t="5371"/>
          <a:stretch/>
        </p:blipFill>
        <p:spPr>
          <a:xfrm>
            <a:off x="476300" y="3526425"/>
            <a:ext cx="1428800" cy="142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0475" y="3526425"/>
            <a:ext cx="1428800" cy="142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2034" y="3523725"/>
            <a:ext cx="2516165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93900" y="1576400"/>
            <a:ext cx="889625" cy="8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1253925" y="203325"/>
            <a:ext cx="6699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Visualización de datos</a:t>
            </a:r>
            <a:endParaRPr sz="4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3814650" y="52200"/>
            <a:ext cx="1514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>
                <a:latin typeface="Impact"/>
                <a:ea typeface="Impact"/>
                <a:cs typeface="Impact"/>
                <a:sym typeface="Impact"/>
              </a:rPr>
              <a:t>Dólar 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5675" y="234162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Néstor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Kirchner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5675" y="101095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Eduardo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Duhalde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10660" r="9300" t="0"/>
          <a:stretch/>
        </p:blipFill>
        <p:spPr>
          <a:xfrm>
            <a:off x="1027350" y="934750"/>
            <a:ext cx="8066452" cy="1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11238" r="9381" t="0"/>
          <a:stretch/>
        </p:blipFill>
        <p:spPr>
          <a:xfrm>
            <a:off x="1027350" y="2311400"/>
            <a:ext cx="8066452" cy="12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 rotWithShape="1">
          <a:blip r:embed="rId5">
            <a:alphaModFix/>
          </a:blip>
          <a:srcRect b="0" l="10922" r="9351" t="0"/>
          <a:stretch/>
        </p:blipFill>
        <p:spPr>
          <a:xfrm>
            <a:off x="1027350" y="3740675"/>
            <a:ext cx="8066452" cy="1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/>
        </p:nvSpPr>
        <p:spPr>
          <a:xfrm>
            <a:off x="75675" y="374067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10660" r="9300" t="0"/>
          <a:stretch/>
        </p:blipFill>
        <p:spPr>
          <a:xfrm>
            <a:off x="1080200" y="3484625"/>
            <a:ext cx="8013599" cy="1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75675" y="348462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Alberto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2" name="Google Shape;112;p7"/>
          <p:cNvPicPr preferRelativeResize="0"/>
          <p:nvPr/>
        </p:nvPicPr>
        <p:blipFill rotWithShape="1">
          <a:blip r:embed="rId4">
            <a:alphaModFix/>
          </a:blip>
          <a:srcRect b="0" l="10841" r="9438" t="0"/>
          <a:stretch/>
        </p:blipFill>
        <p:spPr>
          <a:xfrm>
            <a:off x="1080200" y="1925350"/>
            <a:ext cx="8013599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5">
            <a:alphaModFix/>
          </a:blip>
          <a:srcRect b="0" l="11010" r="9434" t="0"/>
          <a:stretch/>
        </p:blipFill>
        <p:spPr>
          <a:xfrm>
            <a:off x="1080200" y="289875"/>
            <a:ext cx="8013599" cy="11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"/>
          <p:cNvSpPr txBox="1"/>
          <p:nvPr/>
        </p:nvSpPr>
        <p:spPr>
          <a:xfrm>
            <a:off x="75675" y="192535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Mauricio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Macri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5675" y="28987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C9C9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2843400" y="52300"/>
            <a:ext cx="3457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200">
                <a:latin typeface="Impact"/>
                <a:ea typeface="Impact"/>
                <a:cs typeface="Impact"/>
                <a:sym typeface="Impact"/>
              </a:rPr>
              <a:t>Noticias</a:t>
            </a:r>
            <a:endParaRPr sz="4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53125" y="311292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Néstor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Kirchner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53125" y="123955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Eduardo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Duhalde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950" y="1239550"/>
            <a:ext cx="1655700" cy="16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200" y="1239550"/>
            <a:ext cx="1655700" cy="16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7675" y="1239550"/>
            <a:ext cx="1655700" cy="1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 txBox="1"/>
          <p:nvPr/>
        </p:nvSpPr>
        <p:spPr>
          <a:xfrm>
            <a:off x="1781350" y="793600"/>
            <a:ext cx="6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8650" y="3112925"/>
            <a:ext cx="1655700" cy="16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2200" y="3112925"/>
            <a:ext cx="1655700" cy="16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67675" y="3112925"/>
            <a:ext cx="1655700" cy="1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/>
          <p:nvPr/>
        </p:nvSpPr>
        <p:spPr>
          <a:xfrm>
            <a:off x="4514300" y="7936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289775" y="7936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C9C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/>
        </p:nvSpPr>
        <p:spPr>
          <a:xfrm>
            <a:off x="57750" y="676875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375" y="676875"/>
            <a:ext cx="1848300" cy="18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550" y="676875"/>
            <a:ext cx="1848300" cy="18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550" y="2912125"/>
            <a:ext cx="1848300" cy="18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3925" y="2912150"/>
            <a:ext cx="1848300" cy="18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"/>
          <p:cNvSpPr txBox="1"/>
          <p:nvPr/>
        </p:nvSpPr>
        <p:spPr>
          <a:xfrm>
            <a:off x="1781350" y="260200"/>
            <a:ext cx="6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Clarín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4514300" y="2602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nación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7289775" y="260200"/>
            <a:ext cx="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Página 12</a:t>
            </a:r>
            <a:endParaRPr b="0" i="0" sz="12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57750" y="2847350"/>
            <a:ext cx="16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Cristina 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Fernández</a:t>
            </a:r>
            <a:endParaRPr b="0" i="0" sz="14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7775" y="2847338"/>
            <a:ext cx="1977850" cy="19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53925" y="723450"/>
            <a:ext cx="1848300" cy="1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